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B88E0-0141-4838-9931-121CAC65A581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57F4-F3A3-4E16-9B06-57A19604AD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B88E0-0141-4838-9931-121CAC65A581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57F4-F3A3-4E16-9B06-57A19604AD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B88E0-0141-4838-9931-121CAC65A581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57F4-F3A3-4E16-9B06-57A19604AD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B88E0-0141-4838-9931-121CAC65A581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57F4-F3A3-4E16-9B06-57A19604AD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B88E0-0141-4838-9931-121CAC65A581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57F4-F3A3-4E16-9B06-57A19604AD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B88E0-0141-4838-9931-121CAC65A581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57F4-F3A3-4E16-9B06-57A19604AD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B88E0-0141-4838-9931-121CAC65A581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57F4-F3A3-4E16-9B06-57A19604AD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B88E0-0141-4838-9931-121CAC65A581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57F4-F3A3-4E16-9B06-57A19604AD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B88E0-0141-4838-9931-121CAC65A581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57F4-F3A3-4E16-9B06-57A19604AD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B88E0-0141-4838-9931-121CAC65A581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57F4-F3A3-4E16-9B06-57A19604AD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B88E0-0141-4838-9931-121CAC65A581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57F4-F3A3-4E16-9B06-57A19604AD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B88E0-0141-4838-9931-121CAC65A581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57F4-F3A3-4E16-9B06-57A19604AD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care.gov/Choices/Overview.asp" TargetMode="External"/><Relationship Id="rId2" Type="http://schemas.openxmlformats.org/officeDocument/2006/relationships/hyperlink" Target="http://data.bls.gov/cgi-bin/cpicalc.p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hrq.gov/fund/" TargetMode="External"/><Relationship Id="rId5" Type="http://schemas.openxmlformats.org/officeDocument/2006/relationships/hyperlink" Target="http://www.medicare.gov/MPDPF/Public/Include/DataSection/Questions/MPDPFIntro.asp?version=default&amp;browser=IE|6|WinXP&amp;language=English&amp;defaultstatus=0&amp;pagelist=Home&amp;ViewType=Public&amp;PDPYear=2008&amp;MAPDYear=2008&amp;MPDPF_MPPF_Integrate=N" TargetMode="External"/><Relationship Id="rId4" Type="http://schemas.openxmlformats.org/officeDocument/2006/relationships/hyperlink" Target="http://www.cms.hhs.gov/home/medicaid.asp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pa.ca.gov/report_card/" TargetMode="External"/><Relationship Id="rId3" Type="http://schemas.openxmlformats.org/officeDocument/2006/relationships/hyperlink" Target="http://www.cms.hhs.gov/NationalHealthExpendData/downloads/proj2009.pdf" TargetMode="External"/><Relationship Id="rId7" Type="http://schemas.openxmlformats.org/officeDocument/2006/relationships/hyperlink" Target="http://www.allbusiness.com/government/government-bodies-offices-legislative/13737583-1.html" TargetMode="External"/><Relationship Id="rId2" Type="http://schemas.openxmlformats.org/officeDocument/2006/relationships/hyperlink" Target="http://www.cms.hhs.gov/NationalHealthExpendData/downloads/tables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ewstarget.com/012291.html" TargetMode="External"/><Relationship Id="rId5" Type="http://schemas.openxmlformats.org/officeDocument/2006/relationships/hyperlink" Target="http://www.iii.org/media/hottopics/insurance/medicalmal/" TargetMode="External"/><Relationship Id="rId4" Type="http://schemas.openxmlformats.org/officeDocument/2006/relationships/hyperlink" Target="http://www.cnn.com/2009/HEALTH/03/04/uninsured.epidemic.obama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now.org/.a/6a00e54ee7ad648834011570345bef970c-popup" TargetMode="External"/><Relationship Id="rId2" Type="http://schemas.openxmlformats.org/officeDocument/2006/relationships/hyperlink" Target="http://www.pnhp.org/facts/what-is-single-paye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healthcare.gov/" TargetMode="External"/><Relationship Id="rId4" Type="http://schemas.openxmlformats.org/officeDocument/2006/relationships/hyperlink" Target="http://www.opm.gov/insure/health/reference/billrights.as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Healthcare Policy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I. A mostly private health care system</a:t>
            </a:r>
          </a:p>
          <a:p>
            <a:pPr>
              <a:buNone/>
            </a:pPr>
            <a:r>
              <a:rPr lang="en-US" sz="2400" dirty="0"/>
              <a:t>    </a:t>
            </a:r>
            <a:r>
              <a:rPr lang="en-US" sz="2400" dirty="0" smtClean="0"/>
              <a:t>A. Traditional </a:t>
            </a:r>
            <a:r>
              <a:rPr lang="en-US" sz="2400" dirty="0"/>
              <a:t>approach: fee for service. Paid for by insurance. </a:t>
            </a:r>
          </a:p>
          <a:p>
            <a:pPr>
              <a:buNone/>
            </a:pPr>
            <a:r>
              <a:rPr lang="en-US" sz="2400" dirty="0"/>
              <a:t>    </a:t>
            </a:r>
            <a:r>
              <a:rPr lang="en-US" sz="2400" dirty="0" smtClean="0"/>
              <a:t>B. Rising </a:t>
            </a:r>
            <a:r>
              <a:rPr lang="en-US" sz="2400" dirty="0"/>
              <a:t>costs of health care, </a:t>
            </a:r>
            <a:r>
              <a:rPr lang="en-US" sz="2400" dirty="0">
                <a:hlinkClick r:id="rId2"/>
              </a:rPr>
              <a:t>even when adjusted for inflation</a:t>
            </a:r>
            <a:r>
              <a:rPr lang="en-US" sz="2400" dirty="0"/>
              <a:t>,  has led to the rise of </a:t>
            </a:r>
            <a:r>
              <a:rPr lang="en-US" sz="2400" dirty="0" smtClean="0"/>
              <a:t>HMOs.</a:t>
            </a:r>
          </a:p>
          <a:p>
            <a:pPr>
              <a:buNone/>
            </a:pPr>
            <a:r>
              <a:rPr lang="en-US" sz="2400" dirty="0" smtClean="0"/>
              <a:t>II. Federal involvement with health care </a:t>
            </a:r>
          </a:p>
          <a:p>
            <a:pPr>
              <a:buNone/>
            </a:pPr>
            <a:r>
              <a:rPr lang="en-US" sz="2400" dirty="0" smtClean="0"/>
              <a:t>    A. </a:t>
            </a:r>
            <a:r>
              <a:rPr lang="en-US" sz="2400" dirty="0" smtClean="0">
                <a:hlinkClick r:id="rId3"/>
              </a:rPr>
              <a:t>Medicare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    B. </a:t>
            </a:r>
            <a:r>
              <a:rPr lang="en-US" sz="2400" dirty="0" smtClean="0">
                <a:hlinkClick r:id="rId4"/>
              </a:rPr>
              <a:t>Medicaid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    C. A </a:t>
            </a:r>
            <a:r>
              <a:rPr lang="en-US" sz="2400" dirty="0" smtClean="0">
                <a:hlinkClick r:id="rId5"/>
              </a:rPr>
              <a:t>prescription drug benefit</a:t>
            </a:r>
            <a:r>
              <a:rPr lang="en-US" sz="2400" dirty="0" smtClean="0"/>
              <a:t> for Medicare patients was added during the first term of George W. Bush.</a:t>
            </a:r>
          </a:p>
          <a:p>
            <a:pPr>
              <a:buNone/>
            </a:pPr>
            <a:r>
              <a:rPr lang="en-US" sz="2400" dirty="0" smtClean="0"/>
              <a:t>    D. </a:t>
            </a:r>
            <a:r>
              <a:rPr lang="en-US" sz="2400" dirty="0" smtClean="0">
                <a:hlinkClick r:id="rId6"/>
              </a:rPr>
              <a:t>Research efforts </a:t>
            </a:r>
            <a:r>
              <a:rPr lang="en-US" sz="2400" dirty="0" smtClean="0"/>
              <a:t> (Through Dept. of Health and Human </a:t>
            </a:r>
            <a:r>
              <a:rPr lang="en-US" sz="2400" smtClean="0"/>
              <a:t>Services usually).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</a:t>
            </a:r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III. Problems with health care </a:t>
            </a:r>
          </a:p>
          <a:p>
            <a:pPr>
              <a:buNone/>
            </a:pPr>
            <a:r>
              <a:rPr lang="en-US" sz="2400" dirty="0"/>
              <a:t>    </a:t>
            </a:r>
            <a:r>
              <a:rPr lang="en-US" sz="2400" dirty="0" smtClean="0"/>
              <a:t>A. </a:t>
            </a:r>
            <a:r>
              <a:rPr lang="en-US" sz="2400" dirty="0" smtClean="0">
                <a:hlinkClick r:id="rId2"/>
              </a:rPr>
              <a:t>Rising </a:t>
            </a:r>
            <a:r>
              <a:rPr lang="en-US" sz="2400" dirty="0">
                <a:hlinkClick r:id="rId2"/>
              </a:rPr>
              <a:t>Per Capita costs </a:t>
            </a:r>
            <a:r>
              <a:rPr lang="en-US" sz="2400" dirty="0"/>
              <a:t> and projected </a:t>
            </a:r>
            <a:r>
              <a:rPr lang="en-US" sz="2400" dirty="0">
                <a:hlinkClick r:id="rId3"/>
              </a:rPr>
              <a:t>future rising Per Capita costs</a:t>
            </a:r>
            <a:r>
              <a:rPr lang="en-US" sz="2400" dirty="0"/>
              <a:t> (table 4</a:t>
            </a:r>
            <a:r>
              <a:rPr lang="en-US" sz="2400" dirty="0" smtClean="0"/>
              <a:t>).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    </a:t>
            </a:r>
            <a:r>
              <a:rPr lang="en-US" sz="2400" dirty="0" smtClean="0"/>
              <a:t>B. </a:t>
            </a:r>
            <a:r>
              <a:rPr lang="en-US" sz="2400" dirty="0" smtClean="0">
                <a:hlinkClick r:id="rId4"/>
              </a:rPr>
              <a:t>Uninsured</a:t>
            </a:r>
            <a:r>
              <a:rPr lang="en-US" sz="2400" dirty="0">
                <a:hlinkClick r:id="rId4"/>
              </a:rPr>
              <a:t>.</a:t>
            </a:r>
            <a:r>
              <a:rPr lang="en-US" sz="2400" dirty="0"/>
              <a:t> Working poor and unemployed unable to afford health </a:t>
            </a:r>
            <a:r>
              <a:rPr lang="en-US" sz="2400" dirty="0" smtClean="0"/>
              <a:t>insurance. 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    </a:t>
            </a:r>
            <a:r>
              <a:rPr lang="en-US" sz="2400" dirty="0" smtClean="0"/>
              <a:t>C. High </a:t>
            </a:r>
            <a:r>
              <a:rPr lang="en-US" sz="2400" dirty="0">
                <a:hlinkClick r:id="rId5"/>
              </a:rPr>
              <a:t>cost of malpractice</a:t>
            </a:r>
            <a:r>
              <a:rPr lang="en-US" sz="2400" dirty="0"/>
              <a:t> insurance because of increased </a:t>
            </a:r>
            <a:r>
              <a:rPr lang="en-US" sz="2400" dirty="0" smtClean="0"/>
              <a:t>litigation. 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    </a:t>
            </a:r>
            <a:r>
              <a:rPr lang="en-US" sz="2400" dirty="0" smtClean="0"/>
              <a:t>D. </a:t>
            </a:r>
            <a:r>
              <a:rPr lang="en-US" sz="2400" dirty="0" smtClean="0">
                <a:hlinkClick r:id="rId6"/>
              </a:rPr>
              <a:t>Unnecessary </a:t>
            </a:r>
            <a:r>
              <a:rPr lang="en-US" sz="2400" dirty="0">
                <a:hlinkClick r:id="rId6"/>
              </a:rPr>
              <a:t>procedures</a:t>
            </a:r>
            <a:r>
              <a:rPr lang="en-US" sz="2400" dirty="0"/>
              <a:t>, especially, to protect physicians from risk of </a:t>
            </a:r>
            <a:r>
              <a:rPr lang="en-US" sz="2400" dirty="0" smtClean="0"/>
              <a:t>lawsuit. 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    </a:t>
            </a:r>
            <a:r>
              <a:rPr lang="en-US" sz="2400" dirty="0" smtClean="0"/>
              <a:t>E. Endless</a:t>
            </a:r>
            <a:r>
              <a:rPr lang="en-US" sz="2400" dirty="0" smtClean="0">
                <a:hlinkClick r:id="rId7"/>
              </a:rPr>
              <a:t> </a:t>
            </a:r>
            <a:r>
              <a:rPr lang="en-US" sz="2400" dirty="0">
                <a:hlinkClick r:id="rId7"/>
              </a:rPr>
              <a:t>paperwork from the federal government and insurance </a:t>
            </a:r>
            <a:r>
              <a:rPr lang="en-US" sz="2400" dirty="0" smtClean="0">
                <a:hlinkClick r:id="rId7"/>
              </a:rPr>
              <a:t>companies. 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    </a:t>
            </a:r>
            <a:r>
              <a:rPr lang="en-US" sz="2400" dirty="0" smtClean="0"/>
              <a:t>F. Lack </a:t>
            </a:r>
            <a:r>
              <a:rPr lang="en-US" sz="2400" dirty="0"/>
              <a:t>of flexibility and choice with </a:t>
            </a:r>
            <a:r>
              <a:rPr lang="en-US" sz="2400" dirty="0" smtClean="0">
                <a:hlinkClick r:id="rId8"/>
              </a:rPr>
              <a:t>HMOs. 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    G. Cost of </a:t>
            </a:r>
            <a:r>
              <a:rPr lang="en-US" sz="2400" dirty="0" smtClean="0"/>
              <a:t>Prescriptions.</a:t>
            </a:r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77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/>
              <a:t>IV. Health care reform </a:t>
            </a:r>
          </a:p>
          <a:p>
            <a:pPr>
              <a:buNone/>
            </a:pPr>
            <a:r>
              <a:rPr lang="en-US" sz="2400" dirty="0" smtClean="0"/>
              <a:t>	A. An </a:t>
            </a:r>
            <a:r>
              <a:rPr lang="en-US" sz="2400" dirty="0"/>
              <a:t>early priority of Clinton and now a top priority for </a:t>
            </a:r>
            <a:r>
              <a:rPr lang="en-US" sz="2400" dirty="0" smtClean="0"/>
              <a:t>Obama.</a:t>
            </a:r>
            <a:endParaRPr lang="en-US" sz="2400" dirty="0"/>
          </a:p>
          <a:p>
            <a:pPr>
              <a:buNone/>
            </a:pPr>
            <a:r>
              <a:rPr lang="en-US" sz="2400" dirty="0" smtClean="0"/>
              <a:t>	B. Various proposals: </a:t>
            </a:r>
            <a:endParaRPr lang="en-US" sz="2400" dirty="0"/>
          </a:p>
          <a:p>
            <a:pPr>
              <a:buNone/>
            </a:pPr>
            <a:r>
              <a:rPr lang="en-US" sz="2400" dirty="0" smtClean="0"/>
              <a:t>		1</a:t>
            </a:r>
            <a:r>
              <a:rPr lang="en-US" sz="2400" dirty="0"/>
              <a:t>.	</a:t>
            </a:r>
            <a:r>
              <a:rPr lang="en-US" sz="2400" dirty="0">
                <a:hlinkClick r:id="rId2"/>
              </a:rPr>
              <a:t>Single payer </a:t>
            </a:r>
            <a:r>
              <a:rPr lang="en-US" sz="2400" dirty="0"/>
              <a:t> (socialized medicine</a:t>
            </a:r>
            <a:r>
              <a:rPr lang="en-US" sz="2400" dirty="0" smtClean="0"/>
              <a:t>). 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  </a:t>
            </a:r>
            <a:r>
              <a:rPr lang="en-US" sz="2400" dirty="0"/>
              <a:t>      </a:t>
            </a:r>
            <a:r>
              <a:rPr lang="en-US" sz="2400" dirty="0" smtClean="0"/>
              <a:t>2</a:t>
            </a:r>
            <a:r>
              <a:rPr lang="en-US" sz="2400" dirty="0"/>
              <a:t>.           </a:t>
            </a:r>
            <a:r>
              <a:rPr lang="en-US" sz="2400" dirty="0">
                <a:hlinkClick r:id="rId3"/>
              </a:rPr>
              <a:t> Public Option </a:t>
            </a:r>
            <a:r>
              <a:rPr lang="en-US" sz="2400" dirty="0" smtClean="0">
                <a:hlinkClick r:id="rId3"/>
              </a:rPr>
              <a:t>vs. Single </a:t>
            </a:r>
            <a:r>
              <a:rPr lang="en-US" sz="2400" dirty="0">
                <a:hlinkClick r:id="rId3"/>
              </a:rPr>
              <a:t>Payer</a:t>
            </a:r>
            <a:endParaRPr lang="en-US" sz="2400" dirty="0"/>
          </a:p>
          <a:p>
            <a:pPr>
              <a:buNone/>
            </a:pPr>
            <a:r>
              <a:rPr lang="en-US" sz="2400" dirty="0" smtClean="0"/>
              <a:t>		3</a:t>
            </a:r>
            <a:r>
              <a:rPr lang="en-US" sz="2400" dirty="0"/>
              <a:t>.	Managed competition. Use of HMOs to accomplish “cost </a:t>
            </a:r>
            <a:r>
              <a:rPr lang="en-US" sz="2400" dirty="0" smtClean="0"/>
              <a:t>containment." </a:t>
            </a:r>
            <a:r>
              <a:rPr lang="en-US" sz="2400" dirty="0"/>
              <a:t>Problems with HMOs has led to a desire for </a:t>
            </a:r>
            <a:r>
              <a:rPr lang="en-US" sz="2400" dirty="0">
                <a:hlinkClick r:id="rId4"/>
              </a:rPr>
              <a:t>patients bill of </a:t>
            </a:r>
            <a:r>
              <a:rPr lang="en-US" sz="2400" dirty="0" smtClean="0">
                <a:hlinkClick r:id="rId4"/>
              </a:rPr>
              <a:t>rights. </a:t>
            </a:r>
            <a:endParaRPr lang="en-US" sz="2400" dirty="0"/>
          </a:p>
          <a:p>
            <a:pPr>
              <a:buNone/>
            </a:pPr>
            <a:r>
              <a:rPr lang="en-US" sz="2400" dirty="0" smtClean="0"/>
              <a:t>		4</a:t>
            </a:r>
            <a:r>
              <a:rPr lang="en-US" sz="2400" dirty="0"/>
              <a:t>.	Requiring coverage from employers. </a:t>
            </a:r>
          </a:p>
          <a:p>
            <a:pPr>
              <a:buNone/>
            </a:pPr>
            <a:r>
              <a:rPr lang="en-US" sz="2400" dirty="0" smtClean="0"/>
              <a:t>		5</a:t>
            </a:r>
            <a:r>
              <a:rPr lang="en-US" sz="2400" dirty="0"/>
              <a:t>.	Spending caps on health </a:t>
            </a:r>
            <a:r>
              <a:rPr lang="en-US" sz="2400" dirty="0" smtClean="0"/>
              <a:t>care. </a:t>
            </a:r>
            <a:endParaRPr lang="en-US" sz="2400" dirty="0"/>
          </a:p>
          <a:p>
            <a:pPr>
              <a:buNone/>
            </a:pPr>
            <a:r>
              <a:rPr lang="en-US" sz="2400" dirty="0" smtClean="0"/>
              <a:t>		6</a:t>
            </a:r>
            <a:r>
              <a:rPr lang="en-US" sz="2400" dirty="0"/>
              <a:t>.	Abolishing employer provided coverage and requiring people to buy health insurance </a:t>
            </a:r>
            <a:r>
              <a:rPr lang="en-US" sz="2400" dirty="0" smtClean="0"/>
              <a:t>individually. </a:t>
            </a:r>
          </a:p>
          <a:p>
            <a:pPr>
              <a:buNone/>
            </a:pPr>
            <a:r>
              <a:rPr lang="en-US" sz="2400" dirty="0" smtClean="0"/>
              <a:t>V</a:t>
            </a:r>
            <a:r>
              <a:rPr lang="en-US" sz="2400" dirty="0"/>
              <a:t>. After a long-drawn out partisan battle, health care reform was enacted in </a:t>
            </a:r>
            <a:r>
              <a:rPr lang="en-US" sz="2400" dirty="0" smtClean="0"/>
              <a:t>2010.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A</a:t>
            </a:r>
            <a:r>
              <a:rPr lang="en-US" sz="2400" dirty="0"/>
              <a:t>.	</a:t>
            </a:r>
            <a:r>
              <a:rPr lang="en-US" sz="2400" dirty="0">
                <a:hlinkClick r:id="rId5"/>
              </a:rPr>
              <a:t>The Affordable Health Care </a:t>
            </a:r>
            <a:r>
              <a:rPr lang="en-US" sz="2400" dirty="0" smtClean="0">
                <a:hlinkClick r:id="rId5"/>
              </a:rPr>
              <a:t>Reform Act</a:t>
            </a:r>
            <a:r>
              <a:rPr lang="en-US" sz="2400" dirty="0"/>
              <a:t>  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21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Healthcare Policy</vt:lpstr>
      <vt:lpstr>Slide 2</vt:lpstr>
      <vt:lpstr>Slide 3</vt:lpstr>
      <vt:lpstr>Slide 4</vt:lpstr>
    </vt:vector>
  </TitlesOfParts>
  <Company>Poway Unified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Healthcare Policy</dc:title>
  <dc:creator>user</dc:creator>
  <cp:lastModifiedBy>user</cp:lastModifiedBy>
  <cp:revision>11</cp:revision>
  <dcterms:created xsi:type="dcterms:W3CDTF">2011-03-16T21:22:19Z</dcterms:created>
  <dcterms:modified xsi:type="dcterms:W3CDTF">2011-03-17T16:30:41Z</dcterms:modified>
</cp:coreProperties>
</file>